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03" r:id="rId2"/>
  </p:sldMasterIdLst>
  <p:notesMasterIdLst>
    <p:notesMasterId r:id="rId21"/>
  </p:notesMasterIdLst>
  <p:sldIdLst>
    <p:sldId id="285" r:id="rId3"/>
    <p:sldId id="407" r:id="rId4"/>
    <p:sldId id="405" r:id="rId5"/>
    <p:sldId id="306" r:id="rId6"/>
    <p:sldId id="331" r:id="rId7"/>
    <p:sldId id="402" r:id="rId8"/>
    <p:sldId id="403" r:id="rId9"/>
    <p:sldId id="378" r:id="rId10"/>
    <p:sldId id="394" r:id="rId11"/>
    <p:sldId id="381" r:id="rId12"/>
    <p:sldId id="382" r:id="rId13"/>
    <p:sldId id="380" r:id="rId14"/>
    <p:sldId id="401" r:id="rId15"/>
    <p:sldId id="398" r:id="rId16"/>
    <p:sldId id="383" r:id="rId17"/>
    <p:sldId id="408" r:id="rId18"/>
    <p:sldId id="390" r:id="rId19"/>
    <p:sldId id="386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99FF"/>
    <a:srgbClr val="00FF00"/>
    <a:srgbClr val="FF3300"/>
    <a:srgbClr val="CC0066"/>
    <a:srgbClr val="000099"/>
    <a:srgbClr val="F5F5A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89" autoAdjust="0"/>
    <p:restoredTop sz="94660"/>
  </p:normalViewPr>
  <p:slideViewPr>
    <p:cSldViewPr>
      <p:cViewPr varScale="1">
        <p:scale>
          <a:sx n="68" d="100"/>
          <a:sy n="68" d="100"/>
        </p:scale>
        <p:origin x="8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711FC7-5E15-40F2-A5D5-3C75F493A3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E40A69B-81A7-4B83-B34E-C93CDE76E86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2DD9AC94-54BB-4069-8AD3-0283990E8B0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1C00CE2-6015-438E-A8DD-EAEA3966623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08A8449-B277-4A58-BC78-D1ADBB70D0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F9EF0C2F-C354-4609-AC04-3979D12A3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7C9092B-2B57-4B8B-BB4F-255165ABCD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40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902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03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83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1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39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01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0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09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21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6246F96-CAB0-43DA-9192-5E7BF4EFE1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6BD9D958-0944-43E9-A044-768C85774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ED793D23-E6B3-4028-89B1-A86C7AFC13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7FE7AE-D6BC-435C-8D54-589A152A876B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46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C54BC5-336F-4897-8715-1E360491007F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3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82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1C4556E6-F21A-4D34-AD31-762D94004A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7CD7C7-9E05-47B2-8F0E-FCEA82B3579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782FAE8-12FE-4784-8E47-A12F8318D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F9D0CDB8-E0F8-499D-A2C9-12BD953E4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9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35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11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1761324-A8C3-4BC7-8C5E-86CC5350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54BC5-336F-4897-8715-1E36049100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EE23857-E087-4FAE-9211-EF2BB701D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FE9B4A2-2446-4780-A1A4-46CA88A4A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03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F57B7F-5894-4FE3-A409-778F5030C3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B41990-B950-4A8B-83A6-84AF0E35D4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203D20-73B1-49DC-BDBD-F58783B7C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BB41F-4D0C-4D97-B4D8-D0AA44693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07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4673B0-4B74-4060-A21A-8AFDDFF159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216C92-EF5F-4E70-80EB-28EE70E48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4DD9CB-0E41-45A7-9E49-D7DAEB3FAB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D6140-F88A-4683-8D8D-B444681D09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84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9A9901-481D-46BB-96F3-F7E9E0E0F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1C847B-4C78-4CB2-BE89-B1B0620A8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420FAD-660F-45E5-B289-CD5663626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CC892-D2DA-4078-8619-34A67D3D8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6078EF-8944-4D65-AA18-7B0BB14662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7C20B9-43F1-40C5-B362-5773E3879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5853E8-52D9-4925-B203-3B84712667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1C1CA-E050-4A62-8942-D77C7C1CF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21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2B7F2-1C31-44B4-9465-84582F8F8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95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A8D65-B498-4AEA-A7A8-E3A7BD818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8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120F2-FB6F-4F67-B6C0-1C1455A2E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52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C54-F16D-4D67-BCDE-6C946A8C0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54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AC756-919E-4FAD-8104-DFC5E2860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31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AF211-2D66-44CD-9CB7-753BBEBF0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93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F39A4-82CF-480E-9AAC-92942BE57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3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85D670-ED5E-46FC-90F6-E31904D51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5644D-EBF0-434D-B6E5-006E8C6B6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49EB23-EF85-4D46-950C-B0D840484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690F53-E5AA-48BB-9700-A0D4236F7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515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C5BF-C4D6-47F8-937B-8F732EDA3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5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FF94-C61D-4B0E-BFC9-B27383D15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0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E2760-3D10-45ED-9BD4-6C2115BA0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2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05EB4-8AB6-4295-A598-EBD5E910F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10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6D1C0-2BA6-4EE8-AA5D-DDF5DD59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3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DC1ADA-94C2-4F44-8FDC-AFFB1B26D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7B2657-B912-48AB-9588-98D2B00C56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21385B-9E39-4F39-BCAA-3414F7EE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94393-0606-429E-B6AC-723CFCE020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369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9344F0-094D-46C2-A4BA-4A4E370B02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D2B616-4049-42E8-889A-24702C907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F162E-C03D-4CA6-BAF5-EA179B6959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0334C-FEF0-43B1-9B43-C069201C92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41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34F9247-EB86-4D1E-BDA7-B672C72F1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F5DB0E-468C-4BCE-8F17-1FC53A1CF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63FB18-7091-447F-A179-DD44132A0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0CC7A-C736-40A7-B87F-AD4052FCC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69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3F6224-0AD0-4982-A4A3-D899D29F4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BFD0FF-EFDD-4323-BC5E-9C0501CE42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26E51B-D299-4CB7-A806-05DB8358B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573A0-DD4C-4CE0-8694-F09C09FD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31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CE2D848-092D-4B3E-816D-597DE1FB9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FB1558-7EEA-44C2-BADD-E394FA8A9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7E1A0A-C38D-4D9B-B274-2AC1E777E2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DF5F9-CE7E-4641-8981-7BBC3B8C3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06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ECC9FA-7079-4B6C-8434-6F910125E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23469-2ABF-4751-AC94-53EAED6196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37DA2A-FEC7-41B7-B6FD-0C092C906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53C6B6-E213-400F-9584-0F83EE284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50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C09AA-9CED-4768-B701-22160D632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28CB6-D984-41F3-BBAE-2014B3178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AF7182-48DA-4FD2-9FF2-A89817BD2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1BD35-B65B-4D18-BEBC-FF74CDAB5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99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C323F9-CCE9-4C4E-8DD9-95508822C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659CAC-2EB5-4D7C-A572-3E7825192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6537B79E-367E-4BCE-8016-3E7D09DCCE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2DD068C-37E2-436E-AD55-1821BD8911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28A57C09-7562-494A-9D8D-0EA7A7EFE9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F6891D3-063A-440F-A13B-6476B8331C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5708CCB-18A6-4168-BE01-46BD09375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4.mp4"/><Relationship Id="rId7" Type="http://schemas.openxmlformats.org/officeDocument/2006/relationships/image" Target="../media/image4.wmf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4.jpe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6.jpe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6.jpe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7.jpe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9.jpe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image" Target="../media/image4.wm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2.mp4"/><Relationship Id="rId7" Type="http://schemas.openxmlformats.org/officeDocument/2006/relationships/image" Target="../media/image4.wmf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3.mp4"/><Relationship Id="rId7" Type="http://schemas.openxmlformats.org/officeDocument/2006/relationships/image" Target="../media/image4.wmf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1.jp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19"/>
          <p:cNvSpPr>
            <a:spLocks noChangeArrowheads="1" noChangeShapeType="1" noTextEdit="1"/>
          </p:cNvSpPr>
          <p:nvPr/>
        </p:nvSpPr>
        <p:spPr bwMode="auto">
          <a:xfrm>
            <a:off x="1676400" y="1524000"/>
            <a:ext cx="6096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F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en-US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B0F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PHÙ ĐỔNG</a:t>
            </a:r>
            <a:endParaRPr kumimoji="0" lang="en-US" sz="1800" b="1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B0F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387" name="WordArt 21"/>
          <p:cNvSpPr>
            <a:spLocks noChangeArrowheads="1" noChangeShapeType="1" noTextEdit="1"/>
          </p:cNvSpPr>
          <p:nvPr/>
        </p:nvSpPr>
        <p:spPr bwMode="auto">
          <a:xfrm>
            <a:off x="2286000" y="2451295"/>
            <a:ext cx="4381500" cy="167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MÔN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TẬP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VIẾT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n-US" sz="1800" b="1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LỚP</a:t>
            </a: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TUẦN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8: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CHỮ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</a:t>
            </a:r>
            <a:r>
              <a:rPr lang="en-US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G</a:t>
            </a:r>
            <a:endParaRPr kumimoji="0" lang="en-US" sz="1800" b="1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388" name="WordArt 21"/>
          <p:cNvSpPr>
            <a:spLocks noChangeArrowheads="1" noChangeShapeType="1" noTextEdit="1"/>
          </p:cNvSpPr>
          <p:nvPr/>
        </p:nvSpPr>
        <p:spPr bwMode="auto">
          <a:xfrm>
            <a:off x="2057400" y="4419600"/>
            <a:ext cx="4381500" cy="167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0" cap="none" spc="0" normalizeH="0" baseline="0" noProof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ransition advTm="29240">
    <p:comb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716" y="5669770"/>
            <a:ext cx="1029538" cy="104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16112" y="5708650"/>
            <a:ext cx="10754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">
            <a:hlinkClick r:id="" action="ppaction://media"/>
            <a:extLst>
              <a:ext uri="{FF2B5EF4-FFF2-40B4-BE49-F238E27FC236}">
                <a16:creationId xmlns:a16="http://schemas.microsoft.com/office/drawing/2014/main" id="{293552ED-1CCB-4D80-917B-775AFF161F9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77215" y="2727900"/>
            <a:ext cx="4201415" cy="2508210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9DF7079D-B750-4A00-A82E-0B86A32C0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735" y="558508"/>
            <a:ext cx="5791200" cy="523220"/>
          </a:xfrm>
          <a:prstGeom prst="rect">
            <a:avLst/>
          </a:prstGeom>
          <a:solidFill>
            <a:srgbClr val="DEF6F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12168882-1DE0-4DDE-8C22-1FA21EE7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7" y="1908007"/>
            <a:ext cx="4875213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</a:rPr>
              <a:t>-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Nét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Đặt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bút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trên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kẻ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viết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cong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trái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nét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lượn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ngang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dừng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bút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giữa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kẻ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ngang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</a:t>
            </a:r>
            <a:r>
              <a:rPr lang="en-US" altLang="en-US" sz="24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4.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E6C160-886D-4E7C-90A8-2CDECCA1AD3B}"/>
              </a:ext>
            </a:extLst>
          </p:cNvPr>
          <p:cNvSpPr txBox="1"/>
          <p:nvPr/>
        </p:nvSpPr>
        <p:spPr>
          <a:xfrm>
            <a:off x="3564514" y="3132515"/>
            <a:ext cx="55786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1C5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-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1C5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Nét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1C5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2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Từ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điểm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dừng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bút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ở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nét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1,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viết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nét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khuyết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ngược</a:t>
            </a:r>
            <a:r>
              <a:rPr lang="en-US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d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ừng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bút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giữa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đường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kẻ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ngang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1 </a:t>
            </a:r>
            <a:r>
              <a:rPr kumimoji="0" lang="en-US" altLang="en-US" sz="24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2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lang="vi-VN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8FC401-9600-4B1C-A315-2E3873E51BDB}"/>
              </a:ext>
            </a:extLst>
          </p:cNvPr>
          <p:cNvSpPr txBox="1"/>
          <p:nvPr/>
        </p:nvSpPr>
        <p:spPr>
          <a:xfrm>
            <a:off x="3511551" y="4303162"/>
            <a:ext cx="55340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C5A97"/>
                </a:solidFill>
                <a:effectLst/>
                <a:uLnTx/>
                <a:uFillTx/>
                <a:latin typeface="Times New Roman" panose="02020603050405020304" pitchFamily="18" charset="0"/>
              </a:rPr>
              <a:t>-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C5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Nét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C5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3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: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Đặt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bút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 đ</a:t>
            </a:r>
            <a:r>
              <a:rPr kumimoji="0" lang="vi-VN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</a:rPr>
              <a:t>ường k</a:t>
            </a:r>
            <a:r>
              <a:rPr lang="vi-VN" alt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ẻ 3 viết nét móc xuôi phải, đến giữa thân chữ thì lượn vào trong, tạo vòng xoắn nhỏ lồng vào thân nét móc 2 và viết tiếp nét móc ngược phải, dừng bút giữa đường kẻ ngang 1 và 2. </a:t>
            </a:r>
            <a:endParaRPr lang="vi-V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9"/>
    </mc:Choice>
    <mc:Fallback xmlns="">
      <p:transition spd="slow" advTm="5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18" grpId="0"/>
      <p:bldP spid="20" grpId="0"/>
    </p:bldLst>
  </p:timing>
  <p:extLst>
    <p:ext uri="{E180D4A7-C9FB-4DFB-919C-405C955672EB}">
      <p14:showEvtLst xmlns:p14="http://schemas.microsoft.com/office/powerpoint/2010/main">
        <p14:playEvt time="9799" objId="3"/>
        <p14:stopEvt time="48381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950" y="5137150"/>
            <a:ext cx="15589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5119688"/>
            <a:ext cx="16764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040F7B59-B353-4699-9C90-DF2304990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2" y="561171"/>
            <a:ext cx="62749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từ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ứng</a:t>
            </a:r>
            <a:r>
              <a:rPr lang="en-US" altLang="en-US" sz="36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6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dụng</a:t>
            </a:r>
            <a:endParaRPr lang="en-US" altLang="en-US" sz="36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D6DA4B3-52FE-4079-982C-C5D5EA888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91" y="1651457"/>
            <a:ext cx="3200400" cy="646112"/>
          </a:xfrm>
          <a:prstGeom prst="rect">
            <a:avLst/>
          </a:prstGeom>
          <a:solidFill>
            <a:srgbClr val="DEF6F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tên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riêng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78B90-A38E-4AFE-B0CC-75E99620B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041" y="2715549"/>
            <a:ext cx="4819650" cy="2404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6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2"/>
    </mc:Choice>
    <mc:Fallback xmlns="">
      <p:transition spd="slow" advTm="2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%C3%AAn_trong_%C4%91%E1%BB%81n_th%E1%BB%9D_Tr%C6%B0%C6%A1ng_%C4%90%E1%BB%8Bnh">
            <a:extLst>
              <a:ext uri="{FF2B5EF4-FFF2-40B4-BE49-F238E27FC236}">
                <a16:creationId xmlns:a16="http://schemas.microsoft.com/office/drawing/2014/main" id="{9D1D424F-A79D-49F2-ADD8-065C870C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750"/>
            <a:ext cx="4419600" cy="44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images46501_aH1">
            <a:extLst>
              <a:ext uri="{FF2B5EF4-FFF2-40B4-BE49-F238E27FC236}">
                <a16:creationId xmlns:a16="http://schemas.microsoft.com/office/drawing/2014/main" id="{91311F61-215D-4090-A7D6-36BE229F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74" y="89469"/>
            <a:ext cx="4177626" cy="455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318734F6-D4FD-4D5F-B904-D8F3A15CF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72" y="5031721"/>
            <a:ext cx="87394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603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03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03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  <a:defRPr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Gò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Trương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tụ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đền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Gò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i="1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19"/>
    </mc:Choice>
    <mc:Fallback xmlns="">
      <p:transition spd="slow" advTm="54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OINSET2">
            <a:extLst>
              <a:ext uri="{FF2B5EF4-FFF2-40B4-BE49-F238E27FC236}">
                <a16:creationId xmlns:a16="http://schemas.microsoft.com/office/drawing/2014/main" id="{0EC1C281-7755-4C75-85A4-9404B552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6355" y="5729771"/>
            <a:ext cx="946490" cy="95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OINSET2">
            <a:extLst>
              <a:ext uri="{FF2B5EF4-FFF2-40B4-BE49-F238E27FC236}">
                <a16:creationId xmlns:a16="http://schemas.microsoft.com/office/drawing/2014/main" id="{3EED06C9-E62C-4346-8638-4E2B1C01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02003" y="5687904"/>
            <a:ext cx="1029212" cy="104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2F1680-560A-4815-AA35-DD8C8B1A9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076" y="525328"/>
            <a:ext cx="4157869" cy="1945203"/>
          </a:xfrm>
          <a:prstGeom prst="rect">
            <a:avLst/>
          </a:prstGeom>
        </p:spPr>
      </p:pic>
      <p:sp>
        <p:nvSpPr>
          <p:cNvPr id="16" name="Rectangle 25">
            <a:extLst>
              <a:ext uri="{FF2B5EF4-FFF2-40B4-BE49-F238E27FC236}">
                <a16:creationId xmlns:a16="http://schemas.microsoft.com/office/drawing/2014/main" id="{833639DC-BD68-4AB7-A956-3E9805D8C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98" y="2526916"/>
            <a:ext cx="5153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gồm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5A277DB4-F83C-4F8B-ABD2-80227F711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915" y="3039985"/>
            <a:ext cx="9023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Gò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23D9CC10-3CED-4027-9064-61C3CBCB1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98" y="3453934"/>
            <a:ext cx="859976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“G” sang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“o” ?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 C ” sang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”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6297D2DC-1286-47C9-B983-BAE6256D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72" y="4539528"/>
            <a:ext cx="818594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1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92"/>
    </mc:Choice>
    <mc:Fallback xmlns="">
      <p:transition spd="slow" advTm="6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950" y="5137150"/>
            <a:ext cx="15589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5119688"/>
            <a:ext cx="16764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:\02.jpg">
            <a:extLst>
              <a:ext uri="{FF2B5EF4-FFF2-40B4-BE49-F238E27FC236}">
                <a16:creationId xmlns:a16="http://schemas.microsoft.com/office/drawing/2014/main" id="{A7D183E8-5399-4F0E-81B3-333F0189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" y="-385714"/>
            <a:ext cx="8839200" cy="564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221C0F40-F9B5-4EF0-A548-C28729FAA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72" y="154877"/>
            <a:ext cx="664175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Luyện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ứng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dụng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01150BC6-3843-4FD0-B71B-5AA1BF7BF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12" y="3429000"/>
            <a:ext cx="8669087" cy="3228182"/>
          </a:xfrm>
          <a:prstGeom prst="cloudCallout">
            <a:avLst>
              <a:gd name="adj1" fmla="val -15426"/>
              <a:gd name="adj2" fmla="val 30810"/>
            </a:avLst>
          </a:prstGeom>
          <a:solidFill>
            <a:srgbClr val="FAF9BE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3E1FC65E-1D8A-43FE-9BFD-3C2E3F2D7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387" y="3773031"/>
            <a:ext cx="6701843" cy="22467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60338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0338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0338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033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 typeface="Times New Roman" pitchFamily="18" charset="0"/>
              <a:buNone/>
              <a:defRPr/>
            </a:pP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Câu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tục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ngữ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muốn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khuyên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anh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chị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em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sống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đình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phải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biết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đoàn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kết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che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ở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yêu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thương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đùm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bọc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lẫn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nhau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không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gây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gổ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tranh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giành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sẽ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mất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đoàn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kết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gia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đình</a:t>
            </a:r>
            <a:r>
              <a:rPr lang="en-US" altLang="en-US" sz="28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6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6"/>
    </mc:Choice>
    <mc:Fallback xmlns="">
      <p:transition spd="slow" advTm="4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950" y="5137150"/>
            <a:ext cx="15589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5119688"/>
            <a:ext cx="16764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:\02.jpg">
            <a:extLst>
              <a:ext uri="{FF2B5EF4-FFF2-40B4-BE49-F238E27FC236}">
                <a16:creationId xmlns:a16="http://schemas.microsoft.com/office/drawing/2014/main" id="{A7D183E8-5399-4F0E-81B3-333F0189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" y="-506948"/>
            <a:ext cx="8839200" cy="637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221C0F40-F9B5-4EF0-A548-C28729FAA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112" y="411735"/>
            <a:ext cx="664175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altLang="en-US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viết</a:t>
            </a:r>
            <a:r>
              <a:rPr lang="en-US" altLang="en-US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câu</a:t>
            </a:r>
            <a:r>
              <a:rPr lang="en-US" altLang="en-US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ứng</a:t>
            </a:r>
            <a:r>
              <a:rPr lang="en-US" altLang="en-US" sz="32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dụng</a:t>
            </a:r>
            <a:endParaRPr lang="en-US" altLang="en-US" sz="3200" b="1" i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19528963-AD79-4001-9A05-90DE38357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60" y="4324662"/>
            <a:ext cx="632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19528963-AD79-4001-9A05-90DE38357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4994275"/>
            <a:ext cx="6324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2 li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rưỡi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3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69"/>
    </mc:Choice>
    <mc:Fallback xmlns="">
      <p:transition spd="slow" advTm="6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 build="allAtOnce"/>
      <p:bldP spid="1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04.jpg">
            <a:extLst>
              <a:ext uri="{FF2B5EF4-FFF2-40B4-BE49-F238E27FC236}">
                <a16:creationId xmlns:a16="http://schemas.microsoft.com/office/drawing/2014/main" id="{81BECF00-0DF8-4918-A474-AB7DFF1E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0"/>
            <a:ext cx="6351181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163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tu the ngoi">
            <a:extLst>
              <a:ext uri="{FF2B5EF4-FFF2-40B4-BE49-F238E27FC236}">
                <a16:creationId xmlns:a16="http://schemas.microsoft.com/office/drawing/2014/main" id="{753714DA-B82A-4E04-82FD-C7AE815EB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65" y="1037351"/>
            <a:ext cx="2514600" cy="246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274782BE-D563-424C-9AFB-C9F56786E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86" y="1717631"/>
            <a:ext cx="423251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1-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ngồi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cúi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vở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khoảng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30 cm.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Tay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Tay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vở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Hai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song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thoải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6F0629DD-BE82-45DC-8019-51DBE916A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99" y="3892495"/>
            <a:ext cx="4882975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2-Cách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trỏ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Khi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dùng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di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chuyển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sang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nghiêng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phía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khuỷu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cử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mềm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thoải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00509C2C-616F-4EFC-927A-DF7F5F95D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30" y="1132856"/>
            <a:ext cx="215730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i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Lưu</a:t>
            </a:r>
            <a:r>
              <a:rPr lang="en-US" altLang="en-US" sz="32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 ý</a:t>
            </a:r>
            <a:endParaRPr lang="en-US" altLang="en-US" sz="2800" b="1" i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3C164CA-25B1-4C7B-9A69-1B24CC074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06" y="4020171"/>
            <a:ext cx="3083216" cy="162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6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08"/>
    </mc:Choice>
    <mc:Fallback xmlns="">
      <p:transition spd="slow" advTm="5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950" y="5137150"/>
            <a:ext cx="15589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5119688"/>
            <a:ext cx="16764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6">
            <a:extLst>
              <a:ext uri="{FF2B5EF4-FFF2-40B4-BE49-F238E27FC236}">
                <a16:creationId xmlns:a16="http://schemas.microsoft.com/office/drawing/2014/main" id="{4E44A082-F080-4352-B2AE-D2C829E067DD}"/>
              </a:ext>
            </a:extLst>
          </p:cNvPr>
          <p:cNvSpPr/>
          <p:nvPr/>
        </p:nvSpPr>
        <p:spPr>
          <a:xfrm>
            <a:off x="365860" y="1271289"/>
            <a:ext cx="8458201" cy="2819400"/>
          </a:xfrm>
          <a:prstGeom prst="horizontalScroll">
            <a:avLst/>
          </a:prstGeom>
          <a:blipFill>
            <a:blip r:embed="rId6"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kern="0" dirty="0" err="1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500" b="1" kern="0" dirty="0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500" b="1" kern="0" dirty="0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500" b="1" kern="0" dirty="0" err="1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500" b="1" kern="0" dirty="0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>
                <a:solidFill>
                  <a:srgbClr val="B32C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500" b="1" kern="0" dirty="0">
              <a:solidFill>
                <a:srgbClr val="B32C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(TT)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7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2"/>
    </mc:Choice>
    <mc:Fallback xmlns="">
      <p:transition spd="slow" advTm="3361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405" y="0"/>
            <a:ext cx="9107864" cy="7050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025695" y="2104082"/>
            <a:ext cx="4895049" cy="1082408"/>
          </a:xfrm>
          <a:prstGeom prst="rect">
            <a:avLst/>
          </a:prstGeom>
          <a:noFill/>
        </p:spPr>
        <p:txBody>
          <a:bodyPr wrap="square" lIns="96579" tIns="48290" rIns="96579" bIns="48290">
            <a:spAutoFit/>
          </a:bodyPr>
          <a:lstStyle/>
          <a:p>
            <a:pPr marL="0" marR="0" lvl="0" indent="0" algn="ctr" defTabSz="96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6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con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257324"/>
      </p:ext>
    </p:extLst>
  </p:cSld>
  <p:clrMapOvr>
    <a:masterClrMapping/>
  </p:clrMapOvr>
  <p:transition spd="slow" advTm="112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950" y="5137150"/>
            <a:ext cx="15589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5119688"/>
            <a:ext cx="16764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an ga con">
            <a:hlinkClick r:id="" action="ppaction://media"/>
            <a:extLst>
              <a:ext uri="{FF2B5EF4-FFF2-40B4-BE49-F238E27FC236}">
                <a16:creationId xmlns:a16="http://schemas.microsoft.com/office/drawing/2014/main" id="{87D9DE12-3358-4910-968E-DF65BF0642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802" y="158750"/>
            <a:ext cx="8829798" cy="6593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4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99"/>
    </mc:Choice>
    <mc:Fallback xmlns="">
      <p:transition spd="slow" advTm="54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11" objId="2"/>
        <p14:stopEvt time="5224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:\04.jpg">
            <a:extLst>
              <a:ext uri="{FF2B5EF4-FFF2-40B4-BE49-F238E27FC236}">
                <a16:creationId xmlns:a16="http://schemas.microsoft.com/office/drawing/2014/main" id="{81BECF00-0DF8-4918-A474-AB7DFF1E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112067"/>
            <a:ext cx="6351181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096000"/>
            <a:ext cx="4570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 new romane"/>
              </a:rPr>
              <a:t>Bài</a:t>
            </a:r>
            <a:r>
              <a:rPr lang="en-US" sz="2400" dirty="0">
                <a:latin typeface="Time new romane"/>
              </a:rPr>
              <a:t> </a:t>
            </a:r>
            <a:r>
              <a:rPr lang="en-US" sz="2400" dirty="0" err="1">
                <a:latin typeface="Time new romane"/>
              </a:rPr>
              <a:t>viết</a:t>
            </a:r>
            <a:r>
              <a:rPr lang="en-US" sz="2400" dirty="0">
                <a:latin typeface="Time new romane"/>
              </a:rPr>
              <a:t> </a:t>
            </a:r>
            <a:r>
              <a:rPr lang="en-US" sz="2400" dirty="0" err="1">
                <a:latin typeface="Time new romane"/>
              </a:rPr>
              <a:t>có</a:t>
            </a:r>
            <a:r>
              <a:rPr lang="en-US" sz="2400" dirty="0">
                <a:latin typeface="Time new romane"/>
              </a:rPr>
              <a:t> </a:t>
            </a:r>
            <a:r>
              <a:rPr lang="en-US" sz="2400" dirty="0" err="1">
                <a:latin typeface="Time new romane"/>
              </a:rPr>
              <a:t>những</a:t>
            </a:r>
            <a:r>
              <a:rPr lang="en-US" sz="2400" dirty="0">
                <a:latin typeface="Time new romane"/>
              </a:rPr>
              <a:t> </a:t>
            </a:r>
            <a:r>
              <a:rPr lang="en-US" sz="2400" dirty="0" err="1">
                <a:latin typeface="Time new romane"/>
              </a:rPr>
              <a:t>chữ</a:t>
            </a:r>
            <a:r>
              <a:rPr lang="en-US" sz="2400" dirty="0">
                <a:latin typeface="Time new romane"/>
              </a:rPr>
              <a:t> </a:t>
            </a:r>
            <a:r>
              <a:rPr lang="en-US" sz="2400" dirty="0" err="1">
                <a:latin typeface="Time new romane"/>
              </a:rPr>
              <a:t>hoa</a:t>
            </a:r>
            <a:r>
              <a:rPr lang="en-US" sz="2400" dirty="0">
                <a:latin typeface="Time new romane"/>
              </a:rPr>
              <a:t> </a:t>
            </a:r>
            <a:r>
              <a:rPr lang="en-US" sz="2400" dirty="0" err="1">
                <a:latin typeface="Time new romane"/>
              </a:rPr>
              <a:t>nào</a:t>
            </a:r>
            <a:r>
              <a:rPr lang="en-US" sz="2400" dirty="0">
                <a:latin typeface="Time new romane"/>
              </a:rPr>
              <a:t>?</a:t>
            </a:r>
          </a:p>
        </p:txBody>
      </p:sp>
    </p:spTree>
  </p:cSld>
  <p:clrMapOvr>
    <a:masterClrMapping/>
  </p:clrMapOvr>
  <p:transition advTm="559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904" y="5638927"/>
            <a:ext cx="1060194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1584" y="5645404"/>
            <a:ext cx="1140016" cy="111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C8F0878-E57E-4DF5-9DCB-98BD4BA48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705" y="2226124"/>
            <a:ext cx="2412945" cy="6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6600CC"/>
                </a:solidFill>
                <a:latin typeface="Time new romane"/>
              </a:rPr>
              <a:t>Gồm</a:t>
            </a:r>
            <a:r>
              <a:rPr lang="en-US" altLang="en-US" sz="2800" b="1" dirty="0">
                <a:solidFill>
                  <a:srgbClr val="6600CC"/>
                </a:solidFill>
                <a:latin typeface="Time new romane"/>
              </a:rPr>
              <a:t> 2 </a:t>
            </a:r>
            <a:r>
              <a:rPr lang="en-US" altLang="en-US" sz="2800" b="1" dirty="0" err="1">
                <a:solidFill>
                  <a:srgbClr val="6600CC"/>
                </a:solidFill>
                <a:latin typeface="Time new romane"/>
              </a:rPr>
              <a:t>nét</a:t>
            </a:r>
            <a:r>
              <a:rPr lang="en-US" altLang="en-US" sz="2800" b="1" dirty="0">
                <a:solidFill>
                  <a:srgbClr val="6600CC"/>
                </a:solidFill>
                <a:latin typeface="Time new romane"/>
              </a:rPr>
              <a:t>. </a:t>
            </a:r>
          </a:p>
        </p:txBody>
      </p:sp>
      <p:sp>
        <p:nvSpPr>
          <p:cNvPr id="22" name="Hình Chữ nhật 91">
            <a:extLst>
              <a:ext uri="{FF2B5EF4-FFF2-40B4-BE49-F238E27FC236}">
                <a16:creationId xmlns:a16="http://schemas.microsoft.com/office/drawing/2014/main" id="{B582202C-BEB8-4532-B5B3-BD0F75275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933069"/>
            <a:ext cx="5562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kern="100" dirty="0">
                <a:solidFill>
                  <a:srgbClr val="0070C0"/>
                </a:solidFill>
                <a:latin typeface="Time new romane"/>
              </a:rPr>
              <a:t>* </a:t>
            </a:r>
            <a:r>
              <a:rPr lang="en-US" sz="2800" b="1" kern="100" dirty="0" err="1">
                <a:solidFill>
                  <a:srgbClr val="0070C0"/>
                </a:solidFill>
                <a:latin typeface="Time new romane"/>
              </a:rPr>
              <a:t>Nét</a:t>
            </a:r>
            <a:r>
              <a:rPr lang="en-US" sz="2800" b="1" kern="100" dirty="0">
                <a:solidFill>
                  <a:srgbClr val="0070C0"/>
                </a:solidFill>
                <a:latin typeface="Time new romane"/>
              </a:rPr>
              <a:t> 1</a:t>
            </a:r>
            <a:r>
              <a:rPr lang="en-US" sz="2800" b="1" i="1" kern="100" dirty="0">
                <a:solidFill>
                  <a:srgbClr val="0070C0"/>
                </a:solidFill>
                <a:latin typeface="Time new romane"/>
              </a:rPr>
              <a:t>:  </a:t>
            </a:r>
            <a:r>
              <a:rPr lang="en-US" sz="2800" b="1" i="1" kern="100" dirty="0" err="1">
                <a:latin typeface="Time new romane"/>
              </a:rPr>
              <a:t>Là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kết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hợp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của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nét</a:t>
            </a:r>
            <a:r>
              <a:rPr lang="en-US" sz="2800" b="1" i="1" kern="100" dirty="0">
                <a:latin typeface="Time new romane"/>
              </a:rPr>
              <a:t> cong </a:t>
            </a:r>
            <a:r>
              <a:rPr lang="en-US" sz="2800" b="1" i="1" kern="100" dirty="0" err="1">
                <a:latin typeface="Time new romane"/>
              </a:rPr>
              <a:t>dưới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và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nét</a:t>
            </a:r>
            <a:r>
              <a:rPr lang="en-US" sz="2800" b="1" i="1" kern="100" dirty="0">
                <a:latin typeface="Time new romane"/>
              </a:rPr>
              <a:t> cong </a:t>
            </a:r>
            <a:r>
              <a:rPr lang="en-US" sz="2800" b="1" i="1" kern="100" dirty="0" err="1">
                <a:latin typeface="Time new romane"/>
              </a:rPr>
              <a:t>trái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nối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liền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nhau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tạo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vòng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xoắn</a:t>
            </a:r>
            <a:r>
              <a:rPr lang="en-US" sz="2800" b="1" i="1" kern="100" dirty="0">
                <a:latin typeface="Time new romane"/>
              </a:rPr>
              <a:t> to ở </a:t>
            </a:r>
            <a:r>
              <a:rPr lang="en-US" sz="2800" b="1" i="1" kern="100" dirty="0" err="1">
                <a:latin typeface="Time new romane"/>
              </a:rPr>
              <a:t>đầu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chữ</a:t>
            </a:r>
            <a:r>
              <a:rPr lang="en-US" sz="2800" b="1" i="1" kern="100" dirty="0">
                <a:latin typeface="Time new romane"/>
              </a:rPr>
              <a:t>.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CA319AD6-DDC8-4ED5-9C32-C90B5038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0536" y="318753"/>
            <a:ext cx="4891088" cy="523875"/>
          </a:xfrm>
          <a:prstGeom prst="rect">
            <a:avLst/>
          </a:prstGeom>
          <a:solidFill>
            <a:srgbClr val="DEF6F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nhận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xét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</a:p>
        </p:txBody>
      </p:sp>
      <p:sp>
        <p:nvSpPr>
          <p:cNvPr id="30" name="Hình Chữ nhật 91">
            <a:extLst>
              <a:ext uri="{FF2B5EF4-FFF2-40B4-BE49-F238E27FC236}">
                <a16:creationId xmlns:a16="http://schemas.microsoft.com/office/drawing/2014/main" id="{EEE702D8-403E-4385-81F3-982E3FD9B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54" y="4682013"/>
            <a:ext cx="55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kern="100" dirty="0">
                <a:solidFill>
                  <a:srgbClr val="0070C0"/>
                </a:solidFill>
                <a:latin typeface="Time new romane"/>
              </a:rPr>
              <a:t>* </a:t>
            </a:r>
            <a:r>
              <a:rPr lang="en-US" sz="2800" b="1" kern="100" dirty="0" err="1">
                <a:solidFill>
                  <a:srgbClr val="0070C0"/>
                </a:solidFill>
                <a:latin typeface="Time new romane"/>
              </a:rPr>
              <a:t>Nét</a:t>
            </a:r>
            <a:r>
              <a:rPr lang="en-US" sz="2800" b="1" kern="100" dirty="0">
                <a:solidFill>
                  <a:srgbClr val="0070C0"/>
                </a:solidFill>
                <a:latin typeface="Time new romane"/>
              </a:rPr>
              <a:t> 2</a:t>
            </a:r>
            <a:r>
              <a:rPr lang="en-US" sz="2800" b="1" i="1" kern="100" dirty="0">
                <a:solidFill>
                  <a:srgbClr val="0070C0"/>
                </a:solidFill>
                <a:latin typeface="Time new romane"/>
              </a:rPr>
              <a:t>:  </a:t>
            </a:r>
            <a:r>
              <a:rPr lang="en-US" sz="2800" b="1" i="1" kern="100" dirty="0" err="1">
                <a:latin typeface="Time new romane"/>
              </a:rPr>
              <a:t>Là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nét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khuyết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ngược</a:t>
            </a:r>
            <a:r>
              <a:rPr lang="en-US" sz="2800" b="1" i="1" kern="100" dirty="0">
                <a:latin typeface="Time new romane"/>
              </a:rPr>
              <a:t>.</a:t>
            </a:r>
            <a:endParaRPr lang="en-US" sz="2800" b="1" i="1" kern="100" dirty="0">
              <a:solidFill>
                <a:srgbClr val="800080"/>
              </a:solidFill>
              <a:latin typeface="Time new romane"/>
            </a:endParaRPr>
          </a:p>
        </p:txBody>
      </p:sp>
      <p:pic>
        <p:nvPicPr>
          <p:cNvPr id="27" name="Picture 26" descr="Diagram, engineering drawing&#10;&#10;Description automatically generated">
            <a:extLst>
              <a:ext uri="{FF2B5EF4-FFF2-40B4-BE49-F238E27FC236}">
                <a16:creationId xmlns:a16="http://schemas.microsoft.com/office/drawing/2014/main" id="{D67DAFCC-3D8C-4914-831D-1DA2953AB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5" y="1859571"/>
            <a:ext cx="2831348" cy="3531992"/>
          </a:xfrm>
          <a:prstGeom prst="rect">
            <a:avLst/>
          </a:prstGeom>
        </p:spPr>
      </p:pic>
      <p:sp>
        <p:nvSpPr>
          <p:cNvPr id="28" name="Rectangle 62">
            <a:extLst>
              <a:ext uri="{FF2B5EF4-FFF2-40B4-BE49-F238E27FC236}">
                <a16:creationId xmlns:a16="http://schemas.microsoft.com/office/drawing/2014/main" id="{D731794C-9F05-4014-8023-76A9D6E14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847" y="28495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.VnAristote" panose="020B7200000000000000" pitchFamily="34" charset="0"/>
                <a:sym typeface="Wingdings 2" panose="05020102010507070707" pitchFamily="18" charset="2"/>
              </a:rPr>
              <a:t></a:t>
            </a:r>
            <a:endParaRPr lang="en-US" altLang="en-US" sz="3600" dirty="0">
              <a:solidFill>
                <a:srgbClr val="000000"/>
              </a:solidFill>
              <a:latin typeface=".VnAristote" panose="020B7200000000000000" pitchFamily="34" charset="0"/>
            </a:endParaRPr>
          </a:p>
        </p:txBody>
      </p:sp>
      <p:sp>
        <p:nvSpPr>
          <p:cNvPr id="31" name="Rectangle 62">
            <a:extLst>
              <a:ext uri="{FF2B5EF4-FFF2-40B4-BE49-F238E27FC236}">
                <a16:creationId xmlns:a16="http://schemas.microsoft.com/office/drawing/2014/main" id="{7A922C8E-5DF2-4058-8829-97CEBA01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492" y="197132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.VnAristote" panose="020B7200000000000000" pitchFamily="34" charset="0"/>
                <a:sym typeface="Wingdings 2" panose="05020102010507070707" pitchFamily="18" charset="2"/>
              </a:rPr>
              <a:t></a:t>
            </a:r>
            <a:endParaRPr lang="en-US" altLang="en-US" sz="3600" dirty="0">
              <a:solidFill>
                <a:srgbClr val="000000"/>
              </a:solidFill>
              <a:latin typeface=".VnAristote" panose="020B7200000000000000" pitchFamily="34" charset="0"/>
            </a:endParaRP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97226" y="5469781"/>
            <a:ext cx="3974774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G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306855" y="1238986"/>
            <a:ext cx="8651654" cy="5847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G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nững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9"/>
    </mc:Choice>
    <mc:Fallback xmlns="">
      <p:transition spd="slow" advTm="7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30" grpId="0"/>
      <p:bldP spid="28" grpId="0"/>
      <p:bldP spid="31" grpId="0"/>
      <p:bldP spid="2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105" y="5770407"/>
            <a:ext cx="929512" cy="94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29600" y="6015904"/>
            <a:ext cx="762000" cy="74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CA319AD6-DDC8-4ED5-9C32-C90B5038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09" y="1311758"/>
            <a:ext cx="4320480" cy="523220"/>
          </a:xfrm>
          <a:prstGeom prst="rect">
            <a:avLst/>
          </a:prstGeom>
          <a:solidFill>
            <a:srgbClr val="DEF6F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G">
            <a:hlinkClick r:id="" action="ppaction://media"/>
            <a:extLst>
              <a:ext uri="{FF2B5EF4-FFF2-40B4-BE49-F238E27FC236}">
                <a16:creationId xmlns:a16="http://schemas.microsoft.com/office/drawing/2014/main" id="{7669954A-2872-4C24-9F6E-825D3D4B2F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739" y="2424527"/>
            <a:ext cx="4122277" cy="2762666"/>
          </a:xfrm>
          <a:prstGeom prst="rect">
            <a:avLst/>
          </a:prstGeom>
        </p:spPr>
      </p:pic>
      <p:sp>
        <p:nvSpPr>
          <p:cNvPr id="16" name="Hình Chữ nhật 91">
            <a:extLst>
              <a:ext uri="{FF2B5EF4-FFF2-40B4-BE49-F238E27FC236}">
                <a16:creationId xmlns:a16="http://schemas.microsoft.com/office/drawing/2014/main" id="{73BC2CC6-3B46-4B93-8E8F-A04252174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625" y="1929091"/>
            <a:ext cx="49875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Nét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1:  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Đặt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bút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giữa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đường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kẻ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3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4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viết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nét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cong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dưới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nét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cong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trái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,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nối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liền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nhau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tạo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vòng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xoắn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to ở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đầu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chữ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.</a:t>
            </a:r>
          </a:p>
        </p:txBody>
      </p:sp>
      <p:sp>
        <p:nvSpPr>
          <p:cNvPr id="17" name="Hình Chữ nhật 91">
            <a:extLst>
              <a:ext uri="{FF2B5EF4-FFF2-40B4-BE49-F238E27FC236}">
                <a16:creationId xmlns:a16="http://schemas.microsoft.com/office/drawing/2014/main" id="{3E3A2F92-6D82-49A6-94D8-FB1A49AD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5756" y="3710991"/>
            <a:ext cx="51058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Nét</a:t>
            </a:r>
            <a:r>
              <a:rPr kumimoji="0" lang="en-US" sz="24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2: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Lia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bút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từ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đường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kẻ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ngang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2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viết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tiếp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nét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khuyết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ngược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điểm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dừng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bút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giữa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đường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kẻ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ngang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1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2.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 new romane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6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1"/>
    </mc:Choice>
    <mc:Fallback xmlns="">
      <p:transition spd="slow" advTm="4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 animBg="1"/>
      <p:bldP spid="16" grpId="0"/>
      <p:bldP spid="17" grpId="0"/>
    </p:bldLst>
  </p:timing>
  <p:extLst>
    <p:ext uri="{E180D4A7-C9FB-4DFB-919C-405C955672EB}">
      <p14:showEvtLst xmlns:p14="http://schemas.microsoft.com/office/powerpoint/2010/main">
        <p14:playEvt time="8573" objId="2"/>
        <p14:pauseEvt time="40551" objId="2"/>
        <p14:stopEvt time="4055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>
            <a:extLst>
              <a:ext uri="{FF2B5EF4-FFF2-40B4-BE49-F238E27FC236}">
                <a16:creationId xmlns:a16="http://schemas.microsoft.com/office/drawing/2014/main" id="{19A38BC0-5DD6-41E2-8C03-340273B247D2}"/>
              </a:ext>
            </a:extLst>
          </p:cNvPr>
          <p:cNvGrpSpPr>
            <a:grpSpLocks/>
          </p:cNvGrpSpPr>
          <p:nvPr/>
        </p:nvGrpSpPr>
        <p:grpSpPr bwMode="auto">
          <a:xfrm>
            <a:off x="-26278" y="5771"/>
            <a:ext cx="9144000" cy="6873875"/>
            <a:chOff x="0" y="-10"/>
            <a:chExt cx="5760" cy="4330"/>
          </a:xfrm>
        </p:grpSpPr>
        <p:pic>
          <p:nvPicPr>
            <p:cNvPr id="28684" name="Picture 3" descr="Animate">
              <a:extLst>
                <a:ext uri="{FF2B5EF4-FFF2-40B4-BE49-F238E27FC236}">
                  <a16:creationId xmlns:a16="http://schemas.microsoft.com/office/drawing/2014/main" id="{C2C1821C-7875-443B-BB7C-AF6300937D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4" descr="Animate">
              <a:extLst>
                <a:ext uri="{FF2B5EF4-FFF2-40B4-BE49-F238E27FC236}">
                  <a16:creationId xmlns:a16="http://schemas.microsoft.com/office/drawing/2014/main" id="{F47E29E8-C634-4FCC-B04F-395FB2D5CF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5" descr="Animate">
              <a:extLst>
                <a:ext uri="{FF2B5EF4-FFF2-40B4-BE49-F238E27FC236}">
                  <a16:creationId xmlns:a16="http://schemas.microsoft.com/office/drawing/2014/main" id="{D4F65B6E-4C1C-4BAF-9B15-EE4CC672799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6" descr="Animate">
              <a:extLst>
                <a:ext uri="{FF2B5EF4-FFF2-40B4-BE49-F238E27FC236}">
                  <a16:creationId xmlns:a16="http://schemas.microsoft.com/office/drawing/2014/main" id="{4FBEFF79-9901-4E16-8220-055EAD6B642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75" name="Picture 11" descr="POINSET2">
            <a:extLst>
              <a:ext uri="{FF2B5EF4-FFF2-40B4-BE49-F238E27FC236}">
                <a16:creationId xmlns:a16="http://schemas.microsoft.com/office/drawing/2014/main" id="{2B2D55F6-7CC0-4672-9973-4E97F6309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2" descr="POINSET2">
            <a:extLst>
              <a:ext uri="{FF2B5EF4-FFF2-40B4-BE49-F238E27FC236}">
                <a16:creationId xmlns:a16="http://schemas.microsoft.com/office/drawing/2014/main" id="{7E67D317-2C03-44FB-8146-31649525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POINSET2">
            <a:extLst>
              <a:ext uri="{FF2B5EF4-FFF2-40B4-BE49-F238E27FC236}">
                <a16:creationId xmlns:a16="http://schemas.microsoft.com/office/drawing/2014/main" id="{BFFC1ED6-D22E-4E62-810D-0E568BED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6440" y="5385912"/>
            <a:ext cx="1311673" cy="132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4" descr="POINSET2">
            <a:extLst>
              <a:ext uri="{FF2B5EF4-FFF2-40B4-BE49-F238E27FC236}">
                <a16:creationId xmlns:a16="http://schemas.microsoft.com/office/drawing/2014/main" id="{63D48440-A98E-48BE-A494-DE4B464E1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9115" y="5454080"/>
            <a:ext cx="1327703" cy="130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Hình Chữ nhật 91">
            <a:extLst>
              <a:ext uri="{FF2B5EF4-FFF2-40B4-BE49-F238E27FC236}">
                <a16:creationId xmlns:a16="http://schemas.microsoft.com/office/drawing/2014/main" id="{D9346F32-A396-4BF3-8EFF-0A8BADAFD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7981" y="3276155"/>
            <a:ext cx="537435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Là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kết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hợp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của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nét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cong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dưới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và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nét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cong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trái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nối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liền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nhau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tạo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vòng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xoắn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to ở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đầu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chữ</a:t>
            </a:r>
            <a:r>
              <a:rPr kumimoji="0" 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5" name="Picture 24" descr="Diagram, engineering drawing&#10;&#10;Description automatically generated">
            <a:extLst>
              <a:ext uri="{FF2B5EF4-FFF2-40B4-BE49-F238E27FC236}">
                <a16:creationId xmlns:a16="http://schemas.microsoft.com/office/drawing/2014/main" id="{7E2F0BD9-383E-4A89-9A6C-225460746E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9" y="2062322"/>
            <a:ext cx="2653010" cy="3535067"/>
          </a:xfrm>
          <a:prstGeom prst="rect">
            <a:avLst/>
          </a:prstGeom>
        </p:spPr>
      </p:pic>
      <p:sp>
        <p:nvSpPr>
          <p:cNvPr id="23" name="Rectangle 62">
            <a:extLst>
              <a:ext uri="{FF2B5EF4-FFF2-40B4-BE49-F238E27FC236}">
                <a16:creationId xmlns:a16="http://schemas.microsoft.com/office/drawing/2014/main" id="{B861F2DA-7080-4948-9A88-BC5D2938F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836" y="2790738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  <a:sym typeface="Wingdings 2" panose="05020102010507070707" pitchFamily="18" charset="2"/>
              </a:rPr>
              <a:t>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BE7684-6136-495B-A902-5C8AF66FD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612" y="2394371"/>
            <a:ext cx="2236194" cy="6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Gồm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 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nét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 new romane"/>
                <a:ea typeface="+mn-ea"/>
                <a:cs typeface="+mn-cs"/>
              </a:rPr>
              <a:t>. </a:t>
            </a: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CA9FFFBD-F714-4C6F-8BE7-BCAE87077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469" y="506397"/>
            <a:ext cx="4891088" cy="523875"/>
          </a:xfrm>
          <a:prstGeom prst="rect">
            <a:avLst/>
          </a:prstGeom>
          <a:solidFill>
            <a:srgbClr val="DEF6F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C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306855" y="1238986"/>
            <a:ext cx="8651654" cy="5847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nững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1013804" y="5581510"/>
            <a:ext cx="3974774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C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34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30"/>
    </mc:Choice>
    <mc:Fallback xmlns="">
      <p:transition spd="slow" advTm="5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3" descr="POINSET2">
            <a:extLst>
              <a:ext uri="{FF2B5EF4-FFF2-40B4-BE49-F238E27FC236}">
                <a16:creationId xmlns:a16="http://schemas.microsoft.com/office/drawing/2014/main" id="{11BC53DF-63CE-4251-93AF-37E2EE869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950" y="5137150"/>
            <a:ext cx="15589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5119688"/>
            <a:ext cx="16764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id="{25C59782-FA38-4C70-A9D2-08EE6FE3D7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0718" y="2226057"/>
            <a:ext cx="4295779" cy="2920618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4C311EAA-DF16-48B2-9BC4-3107C3BA0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" y="1410656"/>
            <a:ext cx="5645944" cy="523220"/>
          </a:xfrm>
          <a:prstGeom prst="rect">
            <a:avLst/>
          </a:prstGeom>
          <a:solidFill>
            <a:srgbClr val="DEF6F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C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Hình Chữ nhật 91">
            <a:extLst>
              <a:ext uri="{FF2B5EF4-FFF2-40B4-BE49-F238E27FC236}">
                <a16:creationId xmlns:a16="http://schemas.microsoft.com/office/drawing/2014/main" id="{BA0F6D81-2480-4F8C-B2BD-44EE9C1E9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6571" y="2055232"/>
            <a:ext cx="446642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i="1" kern="100" dirty="0">
                <a:solidFill>
                  <a:srgbClr val="0070C0"/>
                </a:solidFill>
                <a:latin typeface="Time new romane"/>
              </a:rPr>
              <a:t>    </a:t>
            </a:r>
            <a:r>
              <a:rPr lang="en-US" sz="2800" b="1" i="1" kern="100" dirty="0" err="1">
                <a:latin typeface="Time new romane"/>
              </a:rPr>
              <a:t>Đặt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bút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giữa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đường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kẻ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ngang</a:t>
            </a:r>
            <a:r>
              <a:rPr lang="en-US" sz="2800" b="1" i="1" kern="100" dirty="0">
                <a:latin typeface="Time new romane"/>
              </a:rPr>
              <a:t> 3 </a:t>
            </a:r>
            <a:r>
              <a:rPr lang="en-US" sz="2800" b="1" i="1" kern="100" dirty="0" err="1">
                <a:latin typeface="Time new romane"/>
              </a:rPr>
              <a:t>và</a:t>
            </a:r>
            <a:r>
              <a:rPr lang="en-US" sz="2800" b="1" i="1" kern="100" dirty="0">
                <a:latin typeface="Time new romane"/>
              </a:rPr>
              <a:t> 4 </a:t>
            </a:r>
            <a:r>
              <a:rPr lang="en-US" sz="2800" b="1" i="1" kern="100" dirty="0" err="1">
                <a:latin typeface="Time new romane"/>
              </a:rPr>
              <a:t>viết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nét</a:t>
            </a:r>
            <a:r>
              <a:rPr lang="en-US" sz="2800" b="1" i="1" kern="100" dirty="0">
                <a:latin typeface="Time new romane"/>
              </a:rPr>
              <a:t> cong </a:t>
            </a:r>
            <a:r>
              <a:rPr lang="en-US" sz="2800" b="1" i="1" kern="100" dirty="0" err="1">
                <a:latin typeface="Time new romane"/>
              </a:rPr>
              <a:t>dưới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và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nét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cong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trái</a:t>
            </a:r>
            <a:r>
              <a:rPr lang="en-US" sz="2800" b="1" i="1" kern="100" dirty="0">
                <a:latin typeface="Time new romane"/>
              </a:rPr>
              <a:t>, </a:t>
            </a:r>
            <a:r>
              <a:rPr lang="en-US" sz="2800" b="1" i="1" kern="100" dirty="0" err="1">
                <a:latin typeface="Time new romane"/>
              </a:rPr>
              <a:t>nối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liền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nhau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tạo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vòng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xoắn</a:t>
            </a:r>
            <a:r>
              <a:rPr lang="en-US" sz="2800" b="1" i="1" kern="100" dirty="0">
                <a:latin typeface="Time new romane"/>
              </a:rPr>
              <a:t> to ở </a:t>
            </a:r>
            <a:r>
              <a:rPr lang="en-US" sz="2800" b="1" i="1" kern="100" dirty="0" err="1">
                <a:latin typeface="Time new romane"/>
              </a:rPr>
              <a:t>đầu</a:t>
            </a:r>
            <a:r>
              <a:rPr lang="en-US" sz="2800" b="1" i="1" kern="100" dirty="0">
                <a:latin typeface="Time new romane"/>
              </a:rPr>
              <a:t> </a:t>
            </a:r>
            <a:r>
              <a:rPr lang="en-US" sz="2800" b="1" i="1" kern="100" dirty="0" err="1">
                <a:latin typeface="Time new romane"/>
              </a:rPr>
              <a:t>chữ</a:t>
            </a:r>
            <a:r>
              <a:rPr lang="en-US" sz="2800" b="1" i="1" dirty="0">
                <a:latin typeface="Time new romane"/>
              </a:rPr>
              <a:t>, </a:t>
            </a:r>
            <a:r>
              <a:rPr lang="en-US" sz="2800" b="1" i="1" dirty="0" err="1">
                <a:latin typeface="Time new romane"/>
              </a:rPr>
              <a:t>điểm</a:t>
            </a:r>
            <a:r>
              <a:rPr lang="en-US" sz="2800" b="1" i="1" dirty="0">
                <a:latin typeface="Time new romane"/>
              </a:rPr>
              <a:t> </a:t>
            </a:r>
            <a:r>
              <a:rPr lang="en-US" sz="2800" b="1" i="1" dirty="0" err="1">
                <a:latin typeface="Time new romane"/>
              </a:rPr>
              <a:t>dừng</a:t>
            </a:r>
            <a:r>
              <a:rPr lang="en-US" sz="2800" b="1" i="1" dirty="0">
                <a:latin typeface="Time new romane"/>
              </a:rPr>
              <a:t> </a:t>
            </a:r>
            <a:r>
              <a:rPr lang="en-US" sz="2800" b="1" i="1" dirty="0" err="1">
                <a:latin typeface="Time new romane"/>
              </a:rPr>
              <a:t>bút</a:t>
            </a:r>
            <a:r>
              <a:rPr lang="en-US" sz="2800" b="1" i="1" dirty="0">
                <a:latin typeface="Time new romane"/>
              </a:rPr>
              <a:t> </a:t>
            </a:r>
            <a:r>
              <a:rPr lang="en-US" sz="2800" b="1" i="1" dirty="0" err="1">
                <a:latin typeface="Time new romane"/>
              </a:rPr>
              <a:t>giữa</a:t>
            </a:r>
            <a:r>
              <a:rPr lang="en-US" sz="2800" b="1" i="1" dirty="0">
                <a:latin typeface="Time new romane"/>
              </a:rPr>
              <a:t> </a:t>
            </a:r>
            <a:r>
              <a:rPr lang="en-US" sz="2800" b="1" i="1" dirty="0" err="1">
                <a:latin typeface="Time new romane"/>
              </a:rPr>
              <a:t>đường</a:t>
            </a:r>
            <a:r>
              <a:rPr lang="en-US" sz="2800" b="1" i="1" dirty="0">
                <a:latin typeface="Time new romane"/>
              </a:rPr>
              <a:t> </a:t>
            </a:r>
            <a:r>
              <a:rPr lang="en-US" sz="2800" b="1" i="1" dirty="0" err="1">
                <a:latin typeface="Time new romane"/>
              </a:rPr>
              <a:t>kẻ</a:t>
            </a:r>
            <a:r>
              <a:rPr lang="en-US" sz="2800" b="1" i="1" dirty="0">
                <a:latin typeface="Time new romane"/>
              </a:rPr>
              <a:t> </a:t>
            </a:r>
            <a:r>
              <a:rPr lang="en-US" sz="2800" b="1" i="1" dirty="0" err="1">
                <a:latin typeface="Time new romane"/>
              </a:rPr>
              <a:t>ngang</a:t>
            </a:r>
            <a:r>
              <a:rPr lang="en-US" sz="2800" b="1" i="1" dirty="0">
                <a:latin typeface="Time new romane"/>
              </a:rPr>
              <a:t> 1 </a:t>
            </a:r>
            <a:r>
              <a:rPr lang="en-US" sz="2800" b="1" i="1" dirty="0" err="1">
                <a:latin typeface="Time new romane"/>
              </a:rPr>
              <a:t>và</a:t>
            </a:r>
            <a:r>
              <a:rPr lang="en-US" sz="2800" b="1" i="1" dirty="0">
                <a:latin typeface="Time new romane"/>
              </a:rPr>
              <a:t> 2.</a:t>
            </a:r>
            <a:endParaRPr lang="en-US" sz="2800" b="1" i="1" dirty="0">
              <a:latin typeface="Time new romane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0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32"/>
    </mc:Choice>
    <mc:Fallback xmlns="">
      <p:transition spd="slow" advTm="36032"/>
    </mc:Fallback>
  </mc:AlternateContent>
  <p:extLst>
    <p:ext uri="{E180D4A7-C9FB-4DFB-919C-405C955672EB}">
      <p14:showEvtLst xmlns:p14="http://schemas.microsoft.com/office/powerpoint/2010/main">
        <p14:playEvt time="8105" objId="2"/>
        <p14:pauseEvt time="36032" objId="2"/>
        <p14:stopEvt time="3603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>
            <a:extLst>
              <a:ext uri="{FF2B5EF4-FFF2-40B4-BE49-F238E27FC236}">
                <a16:creationId xmlns:a16="http://schemas.microsoft.com/office/drawing/2014/main" id="{FE014647-E5D1-487C-BDDB-62B9C12F7CAA}"/>
              </a:ext>
            </a:extLst>
          </p:cNvPr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0"/>
            <a:chExt cx="5760" cy="4330"/>
          </a:xfrm>
        </p:grpSpPr>
        <p:pic>
          <p:nvPicPr>
            <p:cNvPr id="23641" name="Picture 3" descr="Animate">
              <a:extLst>
                <a:ext uri="{FF2B5EF4-FFF2-40B4-BE49-F238E27FC236}">
                  <a16:creationId xmlns:a16="http://schemas.microsoft.com/office/drawing/2014/main" id="{F16DF167-9C99-4892-A22D-C46741BC09C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2" name="Picture 4" descr="Animate">
              <a:extLst>
                <a:ext uri="{FF2B5EF4-FFF2-40B4-BE49-F238E27FC236}">
                  <a16:creationId xmlns:a16="http://schemas.microsoft.com/office/drawing/2014/main" id="{B1D76055-6E02-476F-ADD9-BEEAEE2261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3" name="Picture 5" descr="Animate">
              <a:extLst>
                <a:ext uri="{FF2B5EF4-FFF2-40B4-BE49-F238E27FC236}">
                  <a16:creationId xmlns:a16="http://schemas.microsoft.com/office/drawing/2014/main" id="{8E0225B3-EA6F-44FE-92D2-431846030E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44" name="Picture 6" descr="Animate">
              <a:extLst>
                <a:ext uri="{FF2B5EF4-FFF2-40B4-BE49-F238E27FC236}">
                  <a16:creationId xmlns:a16="http://schemas.microsoft.com/office/drawing/2014/main" id="{1053F2F1-9AD7-41B0-9EE7-814CE62770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11" descr="POINSET2">
            <a:extLst>
              <a:ext uri="{FF2B5EF4-FFF2-40B4-BE49-F238E27FC236}">
                <a16:creationId xmlns:a16="http://schemas.microsoft.com/office/drawing/2014/main" id="{37C3E495-8C58-4DBF-B34D-8543D9AC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0929">
            <a:off x="84138" y="103188"/>
            <a:ext cx="898525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POINSET2">
            <a:extLst>
              <a:ext uri="{FF2B5EF4-FFF2-40B4-BE49-F238E27FC236}">
                <a16:creationId xmlns:a16="http://schemas.microsoft.com/office/drawing/2014/main" id="{A5854E43-C5C6-4C74-90A7-C6D323AD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83550" y="-6350"/>
            <a:ext cx="1054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4" descr="POINSET2">
            <a:extLst>
              <a:ext uri="{FF2B5EF4-FFF2-40B4-BE49-F238E27FC236}">
                <a16:creationId xmlns:a16="http://schemas.microsoft.com/office/drawing/2014/main" id="{5C84DE64-36B5-44D2-A661-993624BC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5119688"/>
            <a:ext cx="16764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D26606E-BCB9-4386-9333-487947CF5B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0" y="1784989"/>
            <a:ext cx="3075402" cy="4156230"/>
          </a:xfrm>
          <a:prstGeom prst="rect">
            <a:avLst/>
          </a:prstGeom>
        </p:spPr>
      </p:pic>
      <p:pic>
        <p:nvPicPr>
          <p:cNvPr id="19" name="Picture 13" descr="POINSET2">
            <a:extLst>
              <a:ext uri="{FF2B5EF4-FFF2-40B4-BE49-F238E27FC236}">
                <a16:creationId xmlns:a16="http://schemas.microsoft.com/office/drawing/2014/main" id="{22D239C1-B3A6-4269-A81F-6C9A25E0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741" y="5077737"/>
            <a:ext cx="15589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>
            <a:extLst>
              <a:ext uri="{FF2B5EF4-FFF2-40B4-BE49-F238E27FC236}">
                <a16:creationId xmlns:a16="http://schemas.microsoft.com/office/drawing/2014/main" id="{FA0EB89B-513D-41AC-8DEE-8718904C3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535" y="2401054"/>
            <a:ext cx="5043051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kết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hợp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cơ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bản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cong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trái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lượn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ngang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1C308BE6-50B2-4689-8ADC-578A1D47E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535" y="3302297"/>
            <a:ext cx="4875213" cy="49244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móc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ngược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trái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0615C-834A-401A-9899-72CF0594F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619" y="3906440"/>
            <a:ext cx="4933012" cy="12926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altLang="en-US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kết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hợp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cơ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bản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móc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xuôi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phải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móc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ngược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phải</a:t>
            </a:r>
            <a:r>
              <a:rPr kumimoji="0" lang="en-US" alt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Rectangle 62">
            <a:extLst>
              <a:ext uri="{FF2B5EF4-FFF2-40B4-BE49-F238E27FC236}">
                <a16:creationId xmlns:a16="http://schemas.microsoft.com/office/drawing/2014/main" id="{DAAB72A7-FBAE-4793-B2E5-137AA25D1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893" y="30480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  <a:sym typeface="Wingdings 2" panose="05020102010507070707" pitchFamily="18" charset="2"/>
              </a:rPr>
              <a:t>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sp>
        <p:nvSpPr>
          <p:cNvPr id="27" name="Rectangle 62">
            <a:extLst>
              <a:ext uri="{FF2B5EF4-FFF2-40B4-BE49-F238E27FC236}">
                <a16:creationId xmlns:a16="http://schemas.microsoft.com/office/drawing/2014/main" id="{02B6CF64-9494-4B24-B8F5-56A2BD175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7114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  <a:sym typeface="Wingdings 2" panose="05020102010507070707" pitchFamily="18" charset="2"/>
              </a:rPr>
              <a:t>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sp>
        <p:nvSpPr>
          <p:cNvPr id="28" name="Rectangle 62">
            <a:extLst>
              <a:ext uri="{FF2B5EF4-FFF2-40B4-BE49-F238E27FC236}">
                <a16:creationId xmlns:a16="http://schemas.microsoft.com/office/drawing/2014/main" id="{E62D8541-70EF-41A0-B8B8-B2909F724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0162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  <a:sym typeface="Wingdings 2" panose="05020102010507070707" pitchFamily="18" charset="2"/>
              </a:rPr>
              <a:t>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8FF60CDA-2AEC-48DC-AE73-97089C98B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612" y="462153"/>
            <a:ext cx="4891088" cy="523875"/>
          </a:xfrm>
          <a:prstGeom prst="rect">
            <a:avLst/>
          </a:prstGeom>
          <a:solidFill>
            <a:srgbClr val="DEF6F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Quan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sát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nhận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xét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4B8058-B38F-4262-B8EC-409AAB19E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490" y="1766693"/>
            <a:ext cx="2236194" cy="6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5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6600CC"/>
                </a:solidFill>
                <a:latin typeface="Time new romane"/>
              </a:rPr>
              <a:t>Gồm</a:t>
            </a:r>
            <a:r>
              <a:rPr lang="en-US" altLang="en-US" sz="2800" b="1" dirty="0">
                <a:solidFill>
                  <a:srgbClr val="6600CC"/>
                </a:solidFill>
                <a:latin typeface="Time new romane"/>
              </a:rPr>
              <a:t> 3 </a:t>
            </a:r>
            <a:r>
              <a:rPr lang="en-US" altLang="en-US" sz="2800" b="1" dirty="0" err="1">
                <a:solidFill>
                  <a:srgbClr val="6600CC"/>
                </a:solidFill>
                <a:latin typeface="Time new romane"/>
              </a:rPr>
              <a:t>nét</a:t>
            </a:r>
            <a:r>
              <a:rPr lang="en-US" altLang="en-US" sz="2800" b="1" dirty="0">
                <a:solidFill>
                  <a:srgbClr val="6600CC"/>
                </a:solidFill>
                <a:latin typeface="Time new romane"/>
              </a:rPr>
              <a:t>. </a:t>
            </a:r>
          </a:p>
        </p:txBody>
      </p:sp>
      <p:sp>
        <p:nvSpPr>
          <p:cNvPr id="24" name="Rectangle 47"/>
          <p:cNvSpPr>
            <a:spLocks noChangeArrowheads="1"/>
          </p:cNvSpPr>
          <p:nvPr/>
        </p:nvSpPr>
        <p:spPr bwMode="auto">
          <a:xfrm>
            <a:off x="306855" y="1238986"/>
            <a:ext cx="8651654" cy="5847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K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nững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2022931" y="5454283"/>
            <a:ext cx="3974774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1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K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cao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ly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  <a:endParaRPr lang="en-US" sz="2800" dirty="0"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75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00"/>
    </mc:Choice>
    <mc:Fallback xmlns="">
      <p:transition spd="slow" advTm="7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6" grpId="0"/>
      <p:bldP spid="27" grpId="0"/>
      <p:bldP spid="28" grpId="0"/>
      <p:bldP spid="22" grpId="0" animBg="1"/>
      <p:bldP spid="24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1.4|12.2|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3|8.1|14.1|2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21.2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11.6|1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3.3|1.4|21.3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5.7|5.2|19.9|2.7|9.6|2.1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3.6|4.3|2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3.3|19.5|3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3.4|4.6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5|15.7|3.4|7.6|3.7|5.6|2.5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3.4|5.5|4.4|8.8|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867318366,D:\YEN\BAI GIANG\LOP 3\Tuan 7 Gap 1 so len nhieu lan lop 3\Media.ppcx"/>
  <p:tag name="TIMING" val="|10.4|5.6|2.3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6804</TotalTime>
  <Words>848</Words>
  <Application>Microsoft Office PowerPoint</Application>
  <PresentationFormat>On-screen Show (4:3)</PresentationFormat>
  <Paragraphs>82</Paragraphs>
  <Slides>18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.VnAristote</vt:lpstr>
      <vt:lpstr>Arial</vt:lpstr>
      <vt:lpstr>HP001 4 hàng</vt:lpstr>
      <vt:lpstr>Time new romane</vt:lpstr>
      <vt:lpstr>Times New Roman</vt:lpstr>
      <vt:lpstr>1_Default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Mycomputer</dc:creator>
  <cp:lastModifiedBy>Lê Bích Mai</cp:lastModifiedBy>
  <cp:revision>399</cp:revision>
  <dcterms:created xsi:type="dcterms:W3CDTF">2008-11-27T06:00:05Z</dcterms:created>
  <dcterms:modified xsi:type="dcterms:W3CDTF">2022-02-08T21:19:28Z</dcterms:modified>
</cp:coreProperties>
</file>